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7" r:id="rId3"/>
    <p:sldId id="304" r:id="rId4"/>
    <p:sldId id="305" r:id="rId5"/>
    <p:sldId id="284" r:id="rId6"/>
    <p:sldId id="303" r:id="rId7"/>
    <p:sldId id="307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7" r:id="rId16"/>
    <p:sldId id="325" r:id="rId17"/>
    <p:sldId id="319" r:id="rId18"/>
    <p:sldId id="320" r:id="rId19"/>
    <p:sldId id="321" r:id="rId20"/>
    <p:sldId id="322" r:id="rId21"/>
    <p:sldId id="323" r:id="rId22"/>
    <p:sldId id="281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2" autoAdjust="0"/>
    <p:restoredTop sz="94660"/>
  </p:normalViewPr>
  <p:slideViewPr>
    <p:cSldViewPr showGuides="1">
      <p:cViewPr varScale="1">
        <p:scale>
          <a:sx n="145" d="100"/>
          <a:sy n="145" d="100"/>
        </p:scale>
        <p:origin x="642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CA8EB-412D-4CB2-B7E5-735EE1E2083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DF344-E73D-47E5-9EB5-2EF20446B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33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DF344-E73D-47E5-9EB5-2EF20446B09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90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6363-6463-4830-a261-346162363564/Belarus-Badg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3" y="0"/>
            <a:ext cx="3888433" cy="516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139952" y="1133041"/>
            <a:ext cx="41193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–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СТРАНА МИРА И СОГЛАСИЯ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2721619" y="441831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32240" y="4484362"/>
            <a:ext cx="169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декабрь 2024 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36513" y="3795886"/>
            <a:ext cx="2592289" cy="7920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768" y="3961403"/>
            <a:ext cx="1918968" cy="39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67494"/>
            <a:ext cx="3635896" cy="11521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443958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530428"/>
            <a:ext cx="4752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РЕФЕРЕНДУМ 2022 ГОДА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ЦИФРАХ</a:t>
            </a:r>
          </a:p>
        </p:txBody>
      </p:sp>
    </p:spTree>
    <p:extLst>
      <p:ext uri="{BB962C8B-B14F-4D97-AF65-F5344CB8AC3E}">
        <p14:creationId xmlns:p14="http://schemas.microsoft.com/office/powerpoint/2010/main" val="1001418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-24429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38477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814502"/>
            <a:ext cx="2664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ГРАЖДАНСКОЕ ОБЩЕСТВО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1007404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596207" y="-24429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176411" y="4196951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68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018424" y="-263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>
            <a:off x="7740352" y="1779662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58436" y="671250"/>
            <a:ext cx="42139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Принятые решения послужат прочной основой для сохранения белорусского народа как уникальной исторической общности и приумножения национального достояния, созданного целыми поколениями.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013555" y="3610932"/>
            <a:ext cx="3726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Второй день заседания VII Всебелорусского народного собрания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25 апреля 2024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14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437245"/>
            <a:ext cx="6084169" cy="127040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824394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ГОСТЕПРИИМНАЯ БЕЛАРУСЬ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8560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39502"/>
            <a:ext cx="7596336" cy="93610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38882" y="1856804"/>
            <a:ext cx="180020" cy="45778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3778" y="418930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61332"/>
            <a:ext cx="73448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БЕЗВИЗОВЫЙ ПОРЯДОК ВЪЕЗДА ДЕЙСТВУЕТ </a:t>
            </a:r>
          </a:p>
        </p:txBody>
      </p:sp>
    </p:spTree>
    <p:extLst>
      <p:ext uri="{BB962C8B-B14F-4D97-AF65-F5344CB8AC3E}">
        <p14:creationId xmlns:p14="http://schemas.microsoft.com/office/powerpoint/2010/main" val="2667469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-19802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1838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6604" y="1448365"/>
            <a:ext cx="2592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ИНОСТРАНЦЕВ,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ПРИБЫВШИХ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БЕЛАРУСЬ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"БЕЗВИЗУ"</a:t>
            </a:r>
          </a:p>
        </p:txBody>
      </p:sp>
    </p:spTree>
    <p:extLst>
      <p:ext uri="{BB962C8B-B14F-4D97-AF65-F5344CB8AC3E}">
        <p14:creationId xmlns:p14="http://schemas.microsoft.com/office/powerpoint/2010/main" val="2264958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444624"/>
            <a:ext cx="4968552" cy="4071342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10112" y="51470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>
            <a:off x="4634463" y="1837148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699542"/>
            <a:ext cx="44644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сюда с удовольствием едут, несмотря на вранье, которое распространяют о белорусском государстве и чего бы нам это ни стоило, мы эту привлекательность должны сохранять. Я уже не раз говорил, что народы не должны страдать из-за глупости своих руководителей.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36202" y="3600201"/>
            <a:ext cx="4500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Торжественная церемония чествования аграриев на фестивале-ярмарке "Дажынкі-2024" в </a:t>
            </a:r>
            <a:r>
              <a:rPr lang="ru-RU" sz="1200" i="1" dirty="0" err="1">
                <a:solidFill>
                  <a:schemeClr val="bg1"/>
                </a:solidFill>
              </a:rPr>
              <a:t>г.Мосты</a:t>
            </a:r>
            <a:r>
              <a:rPr lang="ru-RU" sz="1200" i="1" dirty="0">
                <a:solidFill>
                  <a:schemeClr val="bg1"/>
                </a:solidFill>
              </a:rPr>
              <a:t>  2 ноября 2024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9725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437245"/>
            <a:ext cx="7164289" cy="127040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5" y="595395"/>
            <a:ext cx="64832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МИРОЛЮБИВАЯ ВНЕШНЯЯ ПОЛИТИКА БЕЛАРУСИ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2604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895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339502"/>
            <a:ext cx="7693636" cy="1296144"/>
          </a:xfrm>
          <a:prstGeom prst="rect">
            <a:avLst/>
          </a:prstGeom>
          <a:solidFill>
            <a:srgbClr val="182C7F">
              <a:alpha val="86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38882" y="457783"/>
            <a:ext cx="74841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БЕЛАРУСЬ ЯВЛЯЕТСЯ АВТОРОМ РЯДА ИНИЦИАТИВ, НАПРАВЛЕННЫХ НА УКРЕПЛЕНИЕ ГЛОБАЛЬНОЙ И РЕГИОНАЛЬНОЙ БЕЗОПАСНОСТИ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-20538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2149" y="3651870"/>
            <a:ext cx="7837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Еще будучи в составе СССР, Беларусь регулярно инициировала принятие Генеральной Ассамблеей ООН резолюции «Запрещение разработки и производства новых видов оружия массового уничтожения и новых систем такого оружия: доклад Конференции по разоружению»</a:t>
            </a:r>
          </a:p>
        </p:txBody>
      </p:sp>
    </p:spTree>
    <p:extLst>
      <p:ext uri="{BB962C8B-B14F-4D97-AF65-F5344CB8AC3E}">
        <p14:creationId xmlns:p14="http://schemas.microsoft.com/office/powerpoint/2010/main" val="4050863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1541388"/>
            <a:ext cx="4899598" cy="360098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ts val="2000"/>
              </a:lnSpc>
            </a:pPr>
            <a:r>
              <a:rPr lang="ru-RU" sz="1900" b="1" dirty="0"/>
              <a:t>ЭТНОКОНФЕССИОНАЛЬНАЯ ПОЛИТИКА БЕЛАРУСИ – ЗАЛОГ ГРАЖДАНСКОГО МИРА И СОГЛАСИЯ В ОБЩЕСТВЕ</a:t>
            </a:r>
          </a:p>
          <a:p>
            <a:pPr>
              <a:lnSpc>
                <a:spcPts val="2000"/>
              </a:lnSpc>
            </a:pPr>
            <a:endParaRPr lang="ru-RU" sz="1900" b="1" dirty="0"/>
          </a:p>
          <a:p>
            <a:pPr>
              <a:lnSpc>
                <a:spcPts val="2000"/>
              </a:lnSpc>
            </a:pPr>
            <a:r>
              <a:rPr lang="ru-RU" sz="1900" b="1" dirty="0"/>
              <a:t>ОБЩЕСТВЕННОЕ СОГЛАСИЕ КАК ОСНОВА СТАБИЛЬНОГО РАЗВИТИЯ БЕЛОРУССКОГО ОБЩЕСТВА</a:t>
            </a:r>
          </a:p>
          <a:p>
            <a:pPr>
              <a:lnSpc>
                <a:spcPts val="2000"/>
              </a:lnSpc>
            </a:pPr>
            <a:endParaRPr lang="ru-RU" sz="1900" b="1" dirty="0"/>
          </a:p>
          <a:p>
            <a:pPr>
              <a:lnSpc>
                <a:spcPts val="2000"/>
              </a:lnSpc>
            </a:pPr>
            <a:r>
              <a:rPr lang="ru-RU" sz="1900" b="1" dirty="0"/>
              <a:t>ГОСТЕПРИИМНАЯ БЕЛАРУСЬ</a:t>
            </a:r>
          </a:p>
          <a:p>
            <a:pPr>
              <a:lnSpc>
                <a:spcPts val="2000"/>
              </a:lnSpc>
            </a:pPr>
            <a:endParaRPr lang="ru-RU" sz="1900" b="1" dirty="0"/>
          </a:p>
          <a:p>
            <a:pPr>
              <a:lnSpc>
                <a:spcPts val="2000"/>
              </a:lnSpc>
            </a:pPr>
            <a:r>
              <a:rPr lang="ru-RU" sz="1900" b="1" dirty="0"/>
              <a:t>МИРОЛЮБИВАЯ ВНЕШНЯЯ ПОЛИТИКА БЕЛАРУСИ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89201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437246"/>
            <a:ext cx="5652121" cy="8152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65960" y="583247"/>
            <a:ext cx="3612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АСПЕКТЫ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3000" y="548279"/>
            <a:ext cx="180020" cy="593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679" y="0"/>
            <a:ext cx="9148679" cy="514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935088" y="342057"/>
            <a:ext cx="8208912" cy="12633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326400" y="465893"/>
            <a:ext cx="7495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ОКТЯБРЕ 2023 Г. И В ОКТЯБРЕ–НОЯБРЕ 2024 Г. В Г.МИНСКЕ ПРОШЛИ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МЕЖДУНАРОДНЫЕ КОНФЕРЕНЦИИ ПО ЕВРАЗИЙСКОЙ БЕЗОПАСНОСТИ </a:t>
            </a: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1967" y="-7714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55776" y="3997376"/>
            <a:ext cx="6265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НАЧАТА РАЗРАБОТКА «ЕВРАЗИЙСКОЙ ХАРТИИ МНОГООБРАЗИЯ И МНОГОПОЛЯРНОСТИ В XXI ВЕКЕ»</a:t>
            </a:r>
          </a:p>
        </p:txBody>
      </p:sp>
    </p:spTree>
    <p:extLst>
      <p:ext uri="{BB962C8B-B14F-4D97-AF65-F5344CB8AC3E}">
        <p14:creationId xmlns:p14="http://schemas.microsoft.com/office/powerpoint/2010/main" val="3123270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96" y="437244"/>
            <a:ext cx="4853136" cy="170245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7" y="560750"/>
            <a:ext cx="39604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</a:rPr>
              <a:t>АКТИВИЗИРУЮТСЯ ПРОЦЕССЫ </a:t>
            </a:r>
            <a:br>
              <a:rPr lang="ru-RU" sz="2200" b="1" dirty="0">
                <a:solidFill>
                  <a:schemeClr val="bg1"/>
                </a:solidFill>
              </a:rPr>
            </a:br>
            <a:r>
              <a:rPr lang="ru-RU" sz="2200" b="1" dirty="0">
                <a:solidFill>
                  <a:schemeClr val="bg1"/>
                </a:solidFill>
              </a:rPr>
              <a:t>РЕГИОНАЛИЗАЦИИ И ФОРМИРОВАНИЯ НОВЫХ ЦЕНТРОВ СИЛЫ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814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2013" y="516710"/>
            <a:ext cx="424847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трудятся на общий результат. Все разные, а семья одна. И ответственность за нее тоже общая…</a:t>
            </a:r>
          </a:p>
          <a:p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Разорвать и прихватить Беларусь желающих много. Как только расслабимся и самоуспокоимся – исчезнем с карты мира. Как уже говорил, в следующие пять лет отшлифуем страну и приведем </a:t>
            </a:r>
            <a:b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в идеальное состояние.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27985" y="199568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563571" y="117698"/>
            <a:ext cx="296762" cy="8640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72013" y="3974115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400" i="1" dirty="0">
                <a:solidFill>
                  <a:schemeClr val="bg1"/>
                </a:solidFill>
              </a:rPr>
              <a:t>Торжественная церемония чествования аграриев фестиваля-ярмарки "Дажынкi-2024" в </a:t>
            </a:r>
            <a:r>
              <a:rPr lang="ru-RU" sz="1400" i="1" dirty="0" err="1">
                <a:solidFill>
                  <a:schemeClr val="bg1"/>
                </a:solidFill>
              </a:rPr>
              <a:t>г.Климовичи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16 ноября 2024 г. </a:t>
            </a: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253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1561" y="444624"/>
            <a:ext cx="4434548" cy="4254252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67544" y="26749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>
            <a:off x="3707905" y="1843826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573" y="987574"/>
            <a:ext cx="35284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все разные. Порой абсолютно разные. Но мы – единый белорусский народ.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праву земли, на которой вместе живем сейчас и на которой будут жить наши дети. И для этого мы сделаем все.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83669" y="3651855"/>
            <a:ext cx="3936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Торжественная церемония чествования аграриев 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на фестивале-ярмарке "Дажынкі-2024" в </a:t>
            </a:r>
            <a:r>
              <a:rPr lang="ru-RU" sz="1200" i="1" dirty="0" err="1">
                <a:solidFill>
                  <a:schemeClr val="bg1"/>
                </a:solidFill>
              </a:rPr>
              <a:t>г.Мосты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2 ноября 2024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759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437245"/>
            <a:ext cx="7164289" cy="163044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06523"/>
            <a:ext cx="56166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ЭТНОКОНФЕССИОНАЛЬНЫЙ МИР: БЕЛОРУССКИЙ РЕЦЕПТ</a:t>
            </a:r>
          </a:p>
        </p:txBody>
      </p:sp>
    </p:spTree>
    <p:extLst>
      <p:ext uri="{BB962C8B-B14F-4D97-AF65-F5344CB8AC3E}">
        <p14:creationId xmlns:p14="http://schemas.microsoft.com/office/powerpoint/2010/main" val="1319238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31" y="0"/>
            <a:ext cx="9130136" cy="513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211404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25504" y="411512"/>
            <a:ext cx="5722960" cy="8294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665572" y="434157"/>
            <a:ext cx="5148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- ГЛАВНЫЙ ПЕРЕКРЕСТОК ЕВРОПЕЙСКИХ ДОРОГ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7532" y="471532"/>
            <a:ext cx="180020" cy="672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76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760640" cy="16201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48376"/>
            <a:ext cx="54908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годы Великой Отечественной войны плечом </a:t>
            </a:r>
            <a:b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плечу с белорусами сражались представители 70 национальностей, всеми силами приближая Великую Победу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427734"/>
            <a:ext cx="33123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Маршалы Победы Жуков Г.К. (русский), Баграмян И.Х. (армянин), Рокоссовский К.К. (поляк); Герои Советского Союза азербайджанец </a:t>
            </a:r>
            <a:r>
              <a:rPr lang="ru-RU" sz="1600" i="1" dirty="0" err="1"/>
              <a:t>Рафиев</a:t>
            </a:r>
            <a:r>
              <a:rPr lang="ru-RU" sz="1600" i="1" dirty="0"/>
              <a:t> Н.Р., армянин </a:t>
            </a:r>
            <a:r>
              <a:rPr lang="ru-RU" sz="1600" i="1" dirty="0" err="1"/>
              <a:t>Авакян</a:t>
            </a:r>
            <a:r>
              <a:rPr lang="ru-RU" sz="1600" i="1" dirty="0"/>
              <a:t> Г.А., казах </a:t>
            </a:r>
            <a:r>
              <a:rPr lang="ru-RU" sz="1600" i="1" dirty="0" err="1"/>
              <a:t>Искалиев</a:t>
            </a:r>
            <a:r>
              <a:rPr lang="ru-RU" sz="1600" i="1" dirty="0"/>
              <a:t> С., киргиз </a:t>
            </a:r>
            <a:r>
              <a:rPr lang="ru-RU" sz="1600" i="1" dirty="0" err="1"/>
              <a:t>Асаналиев</a:t>
            </a:r>
            <a:r>
              <a:rPr lang="ru-RU" sz="1600" i="1" dirty="0"/>
              <a:t> Дж., таджик Азизов Д., туркмен </a:t>
            </a:r>
            <a:r>
              <a:rPr lang="ru-RU" sz="1600" i="1" dirty="0" err="1"/>
              <a:t>Аннаев</a:t>
            </a:r>
            <a:r>
              <a:rPr lang="ru-RU" sz="1600" i="1" dirty="0"/>
              <a:t> О., узбек Якубов О., украинец Беда Л.И. и многие другие.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76057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86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3457552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025504" y="411511"/>
            <a:ext cx="5650952" cy="136815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71664" y="531555"/>
            <a:ext cx="48509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МНОГОНАЦИОНАЛЬНАЯ И МНОГОКОНФЕССИОНАЛЬНАЯ БЕЛАРУСЬ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7532" y="627794"/>
            <a:ext cx="180020" cy="1007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35896" y="1995686"/>
            <a:ext cx="50405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ЭТНИЧЕСКОЕ РАЗНООБРАЗИЕ</a:t>
            </a:r>
          </a:p>
          <a:p>
            <a:r>
              <a:rPr lang="ru-RU" sz="1400" b="1" dirty="0"/>
              <a:t>156 национальностей</a:t>
            </a:r>
            <a:r>
              <a:rPr lang="ru-RU" sz="1400" dirty="0"/>
              <a:t> проживают на белорусской земле, сохраняя традиции добрососедства.</a:t>
            </a:r>
          </a:p>
          <a:p>
            <a:r>
              <a:rPr lang="ru-RU" sz="1400" b="1" dirty="0"/>
              <a:t>140 национально-культурных объединений</a:t>
            </a:r>
            <a:r>
              <a:rPr lang="ru-RU" sz="1400" dirty="0"/>
              <a:t> из </a:t>
            </a:r>
            <a:r>
              <a:rPr lang="ru-RU" sz="1400" b="1" dirty="0"/>
              <a:t>25 национальных общностей</a:t>
            </a:r>
            <a:r>
              <a:rPr lang="ru-RU" sz="1400" dirty="0"/>
              <a:t> зарегистрированы и активно действуют.</a:t>
            </a:r>
          </a:p>
          <a:p>
            <a:r>
              <a:rPr lang="ru-RU" sz="1400" dirty="0"/>
              <a:t>Особое внимание уделяется сохранению мира, согласия и культурному развитию этносов.</a:t>
            </a:r>
          </a:p>
          <a:p>
            <a:r>
              <a:rPr lang="ru-RU" sz="1400" b="1" dirty="0"/>
              <a:t>РЕЛИГИОЗНАЯ СТАБИЛЬНОСТЬ</a:t>
            </a:r>
          </a:p>
          <a:p>
            <a:r>
              <a:rPr lang="ru-RU" sz="1400" b="1" dirty="0"/>
              <a:t>25 конфессий и религиозных направлений</a:t>
            </a:r>
            <a:r>
              <a:rPr lang="ru-RU" sz="1400" dirty="0"/>
              <a:t> мирно сосуществуют в стране.</a:t>
            </a:r>
          </a:p>
          <a:p>
            <a:r>
              <a:rPr lang="ru-RU" sz="1400" b="1" dirty="0"/>
              <a:t>3 592 религиозные организации</a:t>
            </a:r>
            <a:r>
              <a:rPr lang="ru-RU" sz="1400" dirty="0"/>
              <a:t> активно работают, поддерживая духовные ценности.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441873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27137" y="-263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>
            <a:off x="4067945" y="1851670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671250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Идея народного единства пронизывает всю нашу историю. Здесь испокон веков находили приют люди, бежавшие от религиозных войн, междоусобиц, гонений. А в дни лихолетья они объединялись с местным населением, давали отпор врагу, побеждали и сообща строили свое белорусское счастье. Таков ключ к пониманию шифра жизни </a:t>
            </a:r>
            <a:b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нашей земле - нашей с вами.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89219" y="3610933"/>
            <a:ext cx="3726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Встреча с представителями разных национальностей, проживающих в Беларуси 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12 сентября 2024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5483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437245"/>
            <a:ext cx="7164289" cy="163044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06523"/>
            <a:ext cx="561662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ОБЩЕСТВЕННОЕ СОГЛАСИЕ КАК ОСНОВА СТАБИЛЬНОГО РАЗВИТИЯ БЕЛОРУССКОГО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2947905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4622</TotalTime>
  <Words>587</Words>
  <Application>Microsoft Office PowerPoint</Application>
  <PresentationFormat>Экран (16:9)</PresentationFormat>
  <Paragraphs>63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 Леонидовна Широких</cp:lastModifiedBy>
  <cp:revision>259</cp:revision>
  <dcterms:created xsi:type="dcterms:W3CDTF">2024-07-24T10:48:12Z</dcterms:created>
  <dcterms:modified xsi:type="dcterms:W3CDTF">2024-12-13T09:07:35Z</dcterms:modified>
</cp:coreProperties>
</file>